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56" r:id="rId3"/>
    <p:sldId id="262" r:id="rId4"/>
    <p:sldId id="263" r:id="rId5"/>
    <p:sldId id="264" r:id="rId6"/>
    <p:sldId id="280" r:id="rId7"/>
    <p:sldId id="266" r:id="rId8"/>
    <p:sldId id="269" r:id="rId9"/>
    <p:sldId id="270" r:id="rId10"/>
    <p:sldId id="281" r:id="rId11"/>
    <p:sldId id="267" r:id="rId12"/>
    <p:sldId id="273" r:id="rId13"/>
    <p:sldId id="282" r:id="rId14"/>
    <p:sldId id="283" r:id="rId15"/>
    <p:sldId id="268" r:id="rId16"/>
    <p:sldId id="271" r:id="rId17"/>
    <p:sldId id="272" r:id="rId18"/>
    <p:sldId id="284" r:id="rId1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A2600-AA06-4524-935C-0F3D91A91CB8}" type="datetimeFigureOut">
              <a:rPr lang="es-CL" smtClean="0"/>
              <a:t>27-04-2022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23AEA-0EB1-432F-AF0D-A89E6B1297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538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12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77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4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90D5-1520-4F1D-A554-269D20221883}" type="datetimeFigureOut">
              <a:rPr lang="es-CL" smtClean="0"/>
              <a:t>27-04-2022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FA64-6386-4059-82FD-F1B797760C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063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90D5-1520-4F1D-A554-269D20221883}" type="datetimeFigureOut">
              <a:rPr lang="es-CL" smtClean="0"/>
              <a:t>27-04-2022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FA64-6386-4059-82FD-F1B797760C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750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90D5-1520-4F1D-A554-269D20221883}" type="datetimeFigureOut">
              <a:rPr lang="es-CL" smtClean="0"/>
              <a:t>27-04-2022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FA64-6386-4059-82FD-F1B797760C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2430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250267" y="258248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250267" y="3623721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  <p:pic>
        <p:nvPicPr>
          <p:cNvPr id="5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"/>
            <a:ext cx="2221401" cy="201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3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90D5-1520-4F1D-A554-269D20221883}" type="datetimeFigureOut">
              <a:rPr lang="es-CL" smtClean="0"/>
              <a:t>27-04-2022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FA64-6386-4059-82FD-F1B797760C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12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90D5-1520-4F1D-A554-269D20221883}" type="datetimeFigureOut">
              <a:rPr lang="es-CL" smtClean="0"/>
              <a:t>27-04-2022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FA64-6386-4059-82FD-F1B797760C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564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90D5-1520-4F1D-A554-269D20221883}" type="datetimeFigureOut">
              <a:rPr lang="es-CL" smtClean="0"/>
              <a:t>27-04-2022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FA64-6386-4059-82FD-F1B797760C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635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90D5-1520-4F1D-A554-269D20221883}" type="datetimeFigureOut">
              <a:rPr lang="es-CL" smtClean="0"/>
              <a:t>27-04-2022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FA64-6386-4059-82FD-F1B797760C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271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90D5-1520-4F1D-A554-269D20221883}" type="datetimeFigureOut">
              <a:rPr lang="es-CL" smtClean="0"/>
              <a:t>27-04-2022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FA64-6386-4059-82FD-F1B797760C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932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90D5-1520-4F1D-A554-269D20221883}" type="datetimeFigureOut">
              <a:rPr lang="es-CL" smtClean="0"/>
              <a:t>27-04-2022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FA64-6386-4059-82FD-F1B797760C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301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90D5-1520-4F1D-A554-269D20221883}" type="datetimeFigureOut">
              <a:rPr lang="es-CL" smtClean="0"/>
              <a:t>27-04-2022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FA64-6386-4059-82FD-F1B797760C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214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90D5-1520-4F1D-A554-269D20221883}" type="datetimeFigureOut">
              <a:rPr lang="es-CL" smtClean="0"/>
              <a:t>27-04-2022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FA64-6386-4059-82FD-F1B797760C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606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890D5-1520-4F1D-A554-269D20221883}" type="datetimeFigureOut">
              <a:rPr lang="es-CL" smtClean="0"/>
              <a:t>27-04-2022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CFA64-6386-4059-82FD-F1B797760C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204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646966"/>
            <a:ext cx="10515600" cy="2604423"/>
          </a:xfrm>
        </p:spPr>
        <p:txBody>
          <a:bodyPr/>
          <a:lstStyle/>
          <a:p>
            <a:pPr marL="0" indent="0" algn="ctr">
              <a:buNone/>
            </a:pPr>
            <a:r>
              <a:rPr lang="es-CL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Reunión Comité de Lista de Espera </a:t>
            </a:r>
          </a:p>
          <a:p>
            <a:pPr marL="0" indent="0" algn="ctr">
              <a:buNone/>
            </a:pPr>
            <a:r>
              <a:rPr lang="es-CL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27 de abril del 2022</a:t>
            </a:r>
          </a:p>
          <a:p>
            <a:pPr marL="0" indent="0" algn="ctr">
              <a:buNone/>
            </a:pPr>
            <a:endParaRPr lang="es-CL" b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749" y="758916"/>
            <a:ext cx="2316681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81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5A3EC19-6715-474B-8B2B-5BB7BF74095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A961E9C-5879-48CD-BDB9-5ECD435BB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9592AB9-9A07-4E54-8438-EC39261F8ED0}"/>
              </a:ext>
            </a:extLst>
          </p:cNvPr>
          <p:cNvSpPr/>
          <p:nvPr/>
        </p:nvSpPr>
        <p:spPr>
          <a:xfrm>
            <a:off x="255181" y="5454517"/>
            <a:ext cx="9462977" cy="2232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18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2517E68-6ADA-433E-BAC0-E12C0DC9D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19" t="33333" r="10087" b="60161"/>
          <a:stretch/>
        </p:blipFill>
        <p:spPr>
          <a:xfrm>
            <a:off x="402265" y="659219"/>
            <a:ext cx="11459284" cy="52099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1F4D7EC-F1E6-4437-B3F1-A76539C5F00D}"/>
              </a:ext>
            </a:extLst>
          </p:cNvPr>
          <p:cNvSpPr txBox="1"/>
          <p:nvPr/>
        </p:nvSpPr>
        <p:spPr>
          <a:xfrm>
            <a:off x="1186567" y="1716719"/>
            <a:ext cx="9309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4000" b="1" dirty="0">
                <a:solidFill>
                  <a:srgbClr val="0070C0"/>
                </a:solidFill>
              </a:rPr>
              <a:t>Lista de Espera – Intervenciones Quirúrgica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B388CA-ACA5-4A8E-9FFD-62C010154A1E}"/>
              </a:ext>
            </a:extLst>
          </p:cNvPr>
          <p:cNvSpPr txBox="1"/>
          <p:nvPr/>
        </p:nvSpPr>
        <p:spPr>
          <a:xfrm>
            <a:off x="2500787" y="4875028"/>
            <a:ext cx="622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rgbClr val="FF0000"/>
                </a:solidFill>
              </a:rPr>
              <a:t>Promedio: 592		Mediana: 472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92B94A-BA65-4600-ADC6-CD3A5F4703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13" t="41919" r="30545" b="40775"/>
          <a:stretch/>
        </p:blipFill>
        <p:spPr>
          <a:xfrm>
            <a:off x="3391786" y="2535484"/>
            <a:ext cx="4487050" cy="219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18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B15FC0D-ED27-4DC5-92A5-62B8004CA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695181"/>
              </p:ext>
            </p:extLst>
          </p:nvPr>
        </p:nvGraphicFramePr>
        <p:xfrm>
          <a:off x="1020725" y="372140"/>
          <a:ext cx="9441708" cy="6272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83987">
                  <a:extLst>
                    <a:ext uri="{9D8B030D-6E8A-4147-A177-3AD203B41FA5}">
                      <a16:colId xmlns:a16="http://schemas.microsoft.com/office/drawing/2014/main" val="1703412160"/>
                    </a:ext>
                  </a:extLst>
                </a:gridCol>
                <a:gridCol w="451103">
                  <a:extLst>
                    <a:ext uri="{9D8B030D-6E8A-4147-A177-3AD203B41FA5}">
                      <a16:colId xmlns:a16="http://schemas.microsoft.com/office/drawing/2014/main" val="1397340310"/>
                    </a:ext>
                  </a:extLst>
                </a:gridCol>
                <a:gridCol w="451103">
                  <a:extLst>
                    <a:ext uri="{9D8B030D-6E8A-4147-A177-3AD203B41FA5}">
                      <a16:colId xmlns:a16="http://schemas.microsoft.com/office/drawing/2014/main" val="832379520"/>
                    </a:ext>
                  </a:extLst>
                </a:gridCol>
                <a:gridCol w="451103">
                  <a:extLst>
                    <a:ext uri="{9D8B030D-6E8A-4147-A177-3AD203B41FA5}">
                      <a16:colId xmlns:a16="http://schemas.microsoft.com/office/drawing/2014/main" val="3694813863"/>
                    </a:ext>
                  </a:extLst>
                </a:gridCol>
                <a:gridCol w="451103">
                  <a:extLst>
                    <a:ext uri="{9D8B030D-6E8A-4147-A177-3AD203B41FA5}">
                      <a16:colId xmlns:a16="http://schemas.microsoft.com/office/drawing/2014/main" val="683074087"/>
                    </a:ext>
                  </a:extLst>
                </a:gridCol>
                <a:gridCol w="451103">
                  <a:extLst>
                    <a:ext uri="{9D8B030D-6E8A-4147-A177-3AD203B41FA5}">
                      <a16:colId xmlns:a16="http://schemas.microsoft.com/office/drawing/2014/main" val="582848702"/>
                    </a:ext>
                  </a:extLst>
                </a:gridCol>
                <a:gridCol w="451103">
                  <a:extLst>
                    <a:ext uri="{9D8B030D-6E8A-4147-A177-3AD203B41FA5}">
                      <a16:colId xmlns:a16="http://schemas.microsoft.com/office/drawing/2014/main" val="3820604239"/>
                    </a:ext>
                  </a:extLst>
                </a:gridCol>
                <a:gridCol w="451103">
                  <a:extLst>
                    <a:ext uri="{9D8B030D-6E8A-4147-A177-3AD203B41FA5}">
                      <a16:colId xmlns:a16="http://schemas.microsoft.com/office/drawing/2014/main" val="734820934"/>
                    </a:ext>
                  </a:extLst>
                </a:gridCol>
              </a:tblGrid>
              <a:tr h="140298">
                <a:tc>
                  <a:txBody>
                    <a:bodyPr/>
                    <a:lstStyle/>
                    <a:p>
                      <a:pPr algn="l" fontAlgn="ctr"/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100" b="1" u="none" strike="noStrike" dirty="0">
                          <a:effectLst/>
                          <a:latin typeface="+mn-lt"/>
                        </a:rPr>
                        <a:t>2017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100" b="1" u="none" strike="noStrike">
                          <a:effectLst/>
                          <a:latin typeface="+mn-lt"/>
                        </a:rPr>
                        <a:t>2018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100" b="1" u="none" strike="noStrike">
                          <a:effectLst/>
                          <a:latin typeface="+mn-lt"/>
                        </a:rPr>
                        <a:t>2019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100" b="1" u="none" strike="noStrike">
                          <a:effectLst/>
                          <a:latin typeface="+mn-lt"/>
                        </a:rPr>
                        <a:t>2020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100" b="1" u="none" strike="noStrike">
                          <a:effectLst/>
                          <a:latin typeface="+mn-lt"/>
                        </a:rPr>
                        <a:t>2021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100" b="1" u="none" strike="noStrike">
                          <a:effectLst/>
                          <a:latin typeface="+mn-lt"/>
                        </a:rPr>
                        <a:t>2022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766767"/>
                  </a:ext>
                </a:extLst>
              </a:tr>
              <a:tr h="1402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Especialidad</a:t>
                      </a: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100" b="1" u="none" strike="noStrike">
                          <a:effectLst/>
                          <a:latin typeface="+mn-lt"/>
                        </a:rPr>
                        <a:t>7.693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100" b="1" u="none" strike="noStrike">
                          <a:effectLst/>
                          <a:latin typeface="+mn-lt"/>
                        </a:rPr>
                        <a:t>171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100" b="1" u="none" strike="noStrike" dirty="0">
                          <a:effectLst/>
                          <a:latin typeface="+mn-lt"/>
                        </a:rPr>
                        <a:t>540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100" b="1" u="none" strike="noStrike" dirty="0">
                          <a:effectLst/>
                          <a:latin typeface="+mn-lt"/>
                        </a:rPr>
                        <a:t>1.979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100" b="1" u="none" strike="noStrike" dirty="0">
                          <a:effectLst/>
                          <a:latin typeface="+mn-lt"/>
                        </a:rPr>
                        <a:t>1.142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100" b="1" u="none" strike="noStrike" dirty="0">
                          <a:effectLst/>
                          <a:latin typeface="+mn-lt"/>
                        </a:rPr>
                        <a:t>2.536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100" b="1" u="none" strike="noStrike" dirty="0">
                          <a:effectLst/>
                          <a:latin typeface="+mn-lt"/>
                        </a:rPr>
                        <a:t>1.324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244612"/>
                  </a:ext>
                </a:extLst>
              </a:tr>
              <a:tr h="1469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CIRUGIA TRAUMATOLOGICA</a:t>
                      </a:r>
                      <a:endParaRPr lang="es-CL" sz="105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1.882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78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173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462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260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574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335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863482"/>
                  </a:ext>
                </a:extLst>
              </a:tr>
              <a:tr h="1402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CIRUGIA OFTALMOLOGICA</a:t>
                      </a:r>
                      <a:endParaRPr lang="es-CL" sz="105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822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163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237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146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164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52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300069"/>
                  </a:ext>
                </a:extLst>
              </a:tr>
              <a:tr h="1402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CIRUGIA VASCULAR PERIFERICA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815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49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152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84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361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162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098544"/>
                  </a:ext>
                </a:extLst>
              </a:tr>
              <a:tr h="1402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CIRUGIA ABDOMINAL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714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56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156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94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287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114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3071727"/>
                  </a:ext>
                </a:extLst>
              </a:tr>
              <a:tr h="1402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CIRUGIA MAXILOFACIAL</a:t>
                      </a:r>
                      <a:endParaRPr lang="es-CL" sz="105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637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385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144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93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2490909"/>
                  </a:ext>
                </a:extLst>
              </a:tr>
              <a:tr h="1402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CIRUGIA ABDOMINAL - COLE</a:t>
                      </a:r>
                      <a:endParaRPr lang="es-CL" sz="105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509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152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87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142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81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030785"/>
                  </a:ext>
                </a:extLst>
              </a:tr>
              <a:tr h="1402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CIRUGIA OTORRINOLARINGOLOGICA</a:t>
                      </a:r>
                      <a:endParaRPr lang="es-CL" sz="105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488</a:t>
                      </a:r>
                      <a:endParaRPr lang="es-CL" sz="105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CL" sz="105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136</a:t>
                      </a:r>
                      <a:endParaRPr lang="es-CL" sz="105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92</a:t>
                      </a:r>
                      <a:endParaRPr lang="es-CL" sz="105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177</a:t>
                      </a:r>
                      <a:endParaRPr lang="es-CL" sz="105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52</a:t>
                      </a:r>
                      <a:endParaRPr lang="es-CL" sz="105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8617"/>
                  </a:ext>
                </a:extLst>
              </a:tr>
              <a:tr h="1402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CIRUGIA GINECOLOGICA</a:t>
                      </a:r>
                      <a:endParaRPr lang="es-CL" sz="105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294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44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47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108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93</a:t>
                      </a:r>
                      <a:endParaRPr lang="es-CL" sz="105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511578"/>
                  </a:ext>
                </a:extLst>
              </a:tr>
              <a:tr h="1402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CIRUGIA TEGUMENTOS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294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46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27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106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104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643679"/>
                  </a:ext>
                </a:extLst>
              </a:tr>
              <a:tr h="1402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CIRUGIA INFANTIL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276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62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55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140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16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292675"/>
                  </a:ext>
                </a:extLst>
              </a:tr>
              <a:tr h="1402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UROLOGIA Y NEFROLOGIA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207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3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23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40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62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79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094880"/>
                  </a:ext>
                </a:extLst>
              </a:tr>
              <a:tr h="1402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CIRUGIA PLASTICA Y REPARADORA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169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3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43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25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64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32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2098877"/>
                  </a:ext>
                </a:extLst>
              </a:tr>
              <a:tr h="1402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NEUROCIRUGIA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92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3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14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19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42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14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307654"/>
                  </a:ext>
                </a:extLst>
              </a:tr>
              <a:tr h="1402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CIRUGIA PROCTOLOGICA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87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6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9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48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23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033529"/>
                  </a:ext>
                </a:extLst>
              </a:tr>
              <a:tr h="1402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PEDIATRIA TRAUMATOLOGICA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77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7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6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54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526406"/>
                  </a:ext>
                </a:extLst>
              </a:tr>
              <a:tr h="1402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CIRUGIA CABEZA Y CUELLO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65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4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38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22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6531767"/>
                  </a:ext>
                </a:extLst>
              </a:tr>
              <a:tr h="1402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u="none" strike="noStrike">
                          <a:effectLst/>
                          <a:latin typeface="+mn-lt"/>
                        </a:rPr>
                        <a:t>CARDIOLOGIA, NEUMOLOGIA, CICRUGIA CARDIOVASCULAR DE TORAX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51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51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001779"/>
                  </a:ext>
                </a:extLst>
              </a:tr>
              <a:tr h="1402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u="none" strike="noStrike">
                          <a:effectLst/>
                          <a:latin typeface="+mn-lt"/>
                        </a:rPr>
                        <a:t>ONICECTOMIA TOTAL O PARCIAL SIMPLE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48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27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625810"/>
                  </a:ext>
                </a:extLst>
              </a:tr>
              <a:tr h="3459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 dirty="0">
                          <a:effectLst/>
                          <a:latin typeface="+mn-lt"/>
                        </a:rPr>
                        <a:t>EXTIRPACION, REPARACION O BIOPSIA, TOTAL O PARCIAL, DE LESIONES BENIGNAS CUTANEAS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40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12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28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869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 dirty="0">
                          <a:effectLst/>
                          <a:latin typeface="+mn-lt"/>
                        </a:rPr>
                        <a:t>EXTIRPACION DE LESION BENIGNA SUBEPIDERMICA, INCLUYE TUMOR SOLIDO, QUISTE EPIDERMICO Y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29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19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027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 dirty="0">
                          <a:effectLst/>
                          <a:latin typeface="+mn-lt"/>
                        </a:rPr>
                        <a:t>EXTIRPACION, REPARACION O BIOPSIA, TOTAL O PARCIAL, DE LESIONES BENIGNAS CUTANEAS POR EXCISION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29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9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698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 dirty="0">
                          <a:effectLst/>
                          <a:latin typeface="+mn-lt"/>
                        </a:rPr>
                        <a:t>EXTIRPACION, REPARACION O BIOPSIA, TOTAL O PARCIAL, DE LESIONES BENIGNAS CUTANEAS POR EXCISION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14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5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9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930930"/>
                  </a:ext>
                </a:extLst>
              </a:tr>
              <a:tr h="1402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CIRUGIA DE TORAX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3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5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797804"/>
                  </a:ext>
                </a:extLst>
              </a:tr>
              <a:tr h="1402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CIRUGIA CABEZA Y CUELLO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7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7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721462"/>
                  </a:ext>
                </a:extLst>
              </a:tr>
              <a:tr h="140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>
                          <a:effectLst/>
                          <a:latin typeface="+mn-lt"/>
                        </a:rPr>
                        <a:t>VACIAMIENTO Y CURETAJE QUIRURGICO DE LESIONES QUISTICAS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7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5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599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 dirty="0">
                          <a:effectLst/>
                          <a:latin typeface="+mn-lt"/>
                        </a:rPr>
                        <a:t>EXTIRPACION DE LESION BENIGNA SUBEPIDERMICA, INCLUYE TUMOR SOLIDO, QUISTE EPIDERMICO Y LIPOMA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6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4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841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 dirty="0">
                          <a:effectLst/>
                          <a:latin typeface="+mn-lt"/>
                        </a:rPr>
                        <a:t>EXTIRPACION, REPARACION O BIOPSIA, TOTAL O PARCIAL, DE LESIONES BENIGNAS CUTANEAS POR EXCISION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5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4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503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 dirty="0">
                          <a:effectLst/>
                          <a:latin typeface="+mn-lt"/>
                        </a:rPr>
                        <a:t>INTERVENCIONES QUIRURGICAS DE TEGUMENTOS BIOPSIA DE PIEL Y/O MUCOSA POR CURETAJE O SECCION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4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4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785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TUMORES BENIGNOS SUBCUTANEOS Y/O QUISTES EPIDERMICOS O MUCOSOS , TRATAMIENTO QUIRUGICO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4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4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783590"/>
                  </a:ext>
                </a:extLst>
              </a:tr>
              <a:tr h="140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>
                          <a:effectLst/>
                          <a:latin typeface="+mn-lt"/>
                        </a:rPr>
                        <a:t>CIRUGIA DE CABEZA Y CUELLO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3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3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004425"/>
                  </a:ext>
                </a:extLst>
              </a:tr>
              <a:tr h="140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>
                          <a:effectLst/>
                          <a:latin typeface="+mn-lt"/>
                        </a:rPr>
                        <a:t>BIOPSIA DE PIEL Y/O MUCOSA POR CURETAJE OSECCIÓN TANGENCIAL C/S X 1 LESIÓN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361065"/>
                  </a:ext>
                </a:extLst>
              </a:tr>
              <a:tr h="1402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DERMATOLOGIA Y TEGUMENTOS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96179"/>
                  </a:ext>
                </a:extLst>
              </a:tr>
              <a:tr h="1402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CIRUGIA REPARADORA UNGUEAL POR PROCESO INFLAMATORIO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315075"/>
                  </a:ext>
                </a:extLst>
              </a:tr>
              <a:tr h="1402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LIPOMA SUBCUTANEO , TRAT. QUIRURQUICO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179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>
                          <a:effectLst/>
                          <a:latin typeface="+mn-lt"/>
                        </a:rPr>
                        <a:t>EXTIRPACION DE LESIONES BENIGNAS POR SEC TANGENCIAL, CURETAJE Y/O FULGURACION HASTA 15 LESIONES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018392"/>
                  </a:ext>
                </a:extLst>
              </a:tr>
              <a:tr h="140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>
                          <a:effectLst/>
                          <a:latin typeface="+mn-lt"/>
                        </a:rPr>
                        <a:t>BIOPSIA DE PIEL Y/O MUCOSA POR CURETAJE O SECCION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0" marR="4650" marT="46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638696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39EE208-550A-43E8-8B21-543ED3D74343}"/>
              </a:ext>
            </a:extLst>
          </p:cNvPr>
          <p:cNvSpPr txBox="1"/>
          <p:nvPr/>
        </p:nvSpPr>
        <p:spPr>
          <a:xfrm>
            <a:off x="11020903" y="123393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b="1" dirty="0">
                <a:solidFill>
                  <a:srgbClr val="0070C0"/>
                </a:solidFill>
              </a:rPr>
              <a:t>80%</a:t>
            </a:r>
          </a:p>
        </p:txBody>
      </p:sp>
      <p:sp>
        <p:nvSpPr>
          <p:cNvPr id="6" name="Cerrar llave 5">
            <a:extLst>
              <a:ext uri="{FF2B5EF4-FFF2-40B4-BE49-F238E27FC236}">
                <a16:creationId xmlns:a16="http://schemas.microsoft.com/office/drawing/2014/main" id="{209A6AB3-7EF8-4582-BA7B-DF3D1C9B7F5C}"/>
              </a:ext>
            </a:extLst>
          </p:cNvPr>
          <p:cNvSpPr/>
          <p:nvPr/>
        </p:nvSpPr>
        <p:spPr>
          <a:xfrm>
            <a:off x="10613981" y="724415"/>
            <a:ext cx="369452" cy="13064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8677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5A3EC19-6715-474B-8B2B-5BB7BF74095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3930115-D17A-4311-9D27-8934499D8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115F083-B182-4851-B74C-D3373B9BE36F}"/>
              </a:ext>
            </a:extLst>
          </p:cNvPr>
          <p:cNvSpPr/>
          <p:nvPr/>
        </p:nvSpPr>
        <p:spPr>
          <a:xfrm>
            <a:off x="159484" y="3657616"/>
            <a:ext cx="9462977" cy="2232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48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EB62609-AA77-4F9F-B190-9529BBC1E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418922"/>
              </p:ext>
            </p:extLst>
          </p:nvPr>
        </p:nvGraphicFramePr>
        <p:xfrm>
          <a:off x="3612536" y="1339702"/>
          <a:ext cx="3999841" cy="1212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1672">
                  <a:extLst>
                    <a:ext uri="{9D8B030D-6E8A-4147-A177-3AD203B41FA5}">
                      <a16:colId xmlns:a16="http://schemas.microsoft.com/office/drawing/2014/main" val="1561098780"/>
                    </a:ext>
                  </a:extLst>
                </a:gridCol>
                <a:gridCol w="789084">
                  <a:extLst>
                    <a:ext uri="{9D8B030D-6E8A-4147-A177-3AD203B41FA5}">
                      <a16:colId xmlns:a16="http://schemas.microsoft.com/office/drawing/2014/main" val="2344625041"/>
                    </a:ext>
                  </a:extLst>
                </a:gridCol>
                <a:gridCol w="789085">
                  <a:extLst>
                    <a:ext uri="{9D8B030D-6E8A-4147-A177-3AD203B41FA5}">
                      <a16:colId xmlns:a16="http://schemas.microsoft.com/office/drawing/2014/main" val="4011217260"/>
                    </a:ext>
                  </a:extLst>
                </a:gridCol>
              </a:tblGrid>
              <a:tr h="31255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effectLst/>
                          <a:latin typeface="+mn-lt"/>
                        </a:rPr>
                        <a:t> Intervenciones Quirúrgicas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>
                          <a:effectLst/>
                          <a:latin typeface="+mn-lt"/>
                        </a:rPr>
                        <a:t>2017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>
                          <a:effectLst/>
                          <a:latin typeface="+mn-lt"/>
                        </a:rPr>
                        <a:t>%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122538"/>
                  </a:ext>
                </a:extLst>
              </a:tr>
              <a:tr h="30006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Mayores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75%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629845"/>
                  </a:ext>
                </a:extLst>
              </a:tr>
              <a:tr h="30006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Menores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 1.910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 25%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760229"/>
                  </a:ext>
                </a:extLst>
              </a:tr>
              <a:tr h="30006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7.693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>
                          <a:effectLst/>
                          <a:latin typeface="+mn-lt"/>
                        </a:rPr>
                        <a:t>100%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761415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935F407-B50D-4F39-8BC7-F25D3756D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286915"/>
              </p:ext>
            </p:extLst>
          </p:nvPr>
        </p:nvGraphicFramePr>
        <p:xfrm>
          <a:off x="1772338" y="3515465"/>
          <a:ext cx="7850360" cy="2100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4570">
                  <a:extLst>
                    <a:ext uri="{9D8B030D-6E8A-4147-A177-3AD203B41FA5}">
                      <a16:colId xmlns:a16="http://schemas.microsoft.com/office/drawing/2014/main" val="1561098780"/>
                    </a:ext>
                  </a:extLst>
                </a:gridCol>
                <a:gridCol w="763961">
                  <a:extLst>
                    <a:ext uri="{9D8B030D-6E8A-4147-A177-3AD203B41FA5}">
                      <a16:colId xmlns:a16="http://schemas.microsoft.com/office/drawing/2014/main" val="2344625041"/>
                    </a:ext>
                  </a:extLst>
                </a:gridCol>
                <a:gridCol w="763962">
                  <a:extLst>
                    <a:ext uri="{9D8B030D-6E8A-4147-A177-3AD203B41FA5}">
                      <a16:colId xmlns:a16="http://schemas.microsoft.com/office/drawing/2014/main" val="4011217260"/>
                    </a:ext>
                  </a:extLst>
                </a:gridCol>
                <a:gridCol w="777133">
                  <a:extLst>
                    <a:ext uri="{9D8B030D-6E8A-4147-A177-3AD203B41FA5}">
                      <a16:colId xmlns:a16="http://schemas.microsoft.com/office/drawing/2014/main" val="239934323"/>
                    </a:ext>
                  </a:extLst>
                </a:gridCol>
                <a:gridCol w="763961">
                  <a:extLst>
                    <a:ext uri="{9D8B030D-6E8A-4147-A177-3AD203B41FA5}">
                      <a16:colId xmlns:a16="http://schemas.microsoft.com/office/drawing/2014/main" val="2518245833"/>
                    </a:ext>
                  </a:extLst>
                </a:gridCol>
                <a:gridCol w="816649">
                  <a:extLst>
                    <a:ext uri="{9D8B030D-6E8A-4147-A177-3AD203B41FA5}">
                      <a16:colId xmlns:a16="http://schemas.microsoft.com/office/drawing/2014/main" val="99701378"/>
                    </a:ext>
                  </a:extLst>
                </a:gridCol>
                <a:gridCol w="829820">
                  <a:extLst>
                    <a:ext uri="{9D8B030D-6E8A-4147-A177-3AD203B41FA5}">
                      <a16:colId xmlns:a16="http://schemas.microsoft.com/office/drawing/2014/main" val="209886282"/>
                    </a:ext>
                  </a:extLst>
                </a:gridCol>
                <a:gridCol w="790304">
                  <a:extLst>
                    <a:ext uri="{9D8B030D-6E8A-4147-A177-3AD203B41FA5}">
                      <a16:colId xmlns:a16="http://schemas.microsoft.com/office/drawing/2014/main" val="418838276"/>
                    </a:ext>
                  </a:extLst>
                </a:gridCol>
              </a:tblGrid>
              <a:tr h="30006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effectLst/>
                          <a:latin typeface="+mn-lt"/>
                        </a:rPr>
                        <a:t> Establecimiento Destino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1" u="none" strike="noStrike" dirty="0">
                          <a:effectLst/>
                          <a:latin typeface="+mn-lt"/>
                        </a:rPr>
                        <a:t>2017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1" u="none" strike="noStrike" dirty="0">
                          <a:effectLst/>
                          <a:latin typeface="+mn-lt"/>
                        </a:rPr>
                        <a:t>2018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1" u="none" strike="noStrike" dirty="0">
                          <a:effectLst/>
                          <a:latin typeface="+mn-lt"/>
                        </a:rPr>
                        <a:t>2019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1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1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122538"/>
                  </a:ext>
                </a:extLst>
              </a:tr>
              <a:tr h="30006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Hospital Base San José Osorno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48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156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641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298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>
                          <a:effectLst/>
                          <a:latin typeface="+mn-lt"/>
                        </a:rPr>
                        <a:t>395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177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1.715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629845"/>
                  </a:ext>
                </a:extLst>
              </a:tr>
              <a:tr h="30006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Hospital Purranque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 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 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 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 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 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760229"/>
                  </a:ext>
                </a:extLst>
              </a:tr>
              <a:tr h="30006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Hospital Puerto Octay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 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 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>
                          <a:effectLst/>
                          <a:latin typeface="+mn-lt"/>
                        </a:rPr>
                        <a:t>1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 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18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 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19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094981"/>
                  </a:ext>
                </a:extLst>
              </a:tr>
              <a:tr h="30006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Cesfam Ovejeria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 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 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 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 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55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118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173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580348"/>
                  </a:ext>
                </a:extLst>
              </a:tr>
              <a:tr h="30006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Hospital Puerto Montt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 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>
                          <a:effectLst/>
                          <a:latin typeface="+mn-lt"/>
                        </a:rPr>
                        <a:t>1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 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 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 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 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  <a:latin typeface="+mn-lt"/>
                        </a:rPr>
                        <a:t>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387272"/>
                  </a:ext>
                </a:extLst>
              </a:tr>
              <a:tr h="30006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1" u="none" strike="noStrike" dirty="0">
                          <a:effectLst/>
                          <a:latin typeface="+mn-lt"/>
                        </a:rPr>
                        <a:t>48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1" u="none" strike="noStrike" dirty="0">
                          <a:effectLst/>
                          <a:latin typeface="+mn-lt"/>
                        </a:rPr>
                        <a:t>157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1" u="none" strike="noStrike" dirty="0">
                          <a:effectLst/>
                          <a:latin typeface="+mn-lt"/>
                        </a:rPr>
                        <a:t>644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1" u="none" strike="noStrike" dirty="0">
                          <a:effectLst/>
                          <a:latin typeface="+mn-lt"/>
                        </a:rPr>
                        <a:t>298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1" u="none" strike="noStrike" dirty="0">
                          <a:effectLst/>
                          <a:latin typeface="+mn-lt"/>
                        </a:rPr>
                        <a:t>468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1" u="none" strike="noStrike" dirty="0">
                          <a:effectLst/>
                          <a:latin typeface="+mn-lt"/>
                        </a:rPr>
                        <a:t>295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1" u="none" strike="noStrike" dirty="0">
                          <a:effectLst/>
                          <a:latin typeface="+mn-lt"/>
                        </a:rPr>
                        <a:t>1.910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761415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0E5E2DBB-561B-45D6-ABD5-005E92C223F2}"/>
              </a:ext>
            </a:extLst>
          </p:cNvPr>
          <p:cNvSpPr/>
          <p:nvPr/>
        </p:nvSpPr>
        <p:spPr>
          <a:xfrm>
            <a:off x="1655783" y="2973203"/>
            <a:ext cx="8370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/>
              <a:t>Lista de Espera Intervenciones Quirúrgicas Menores según Establecimiento de Destino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07034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2517E68-6ADA-433E-BAC0-E12C0DC9D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19" t="33333" r="10087" b="60161"/>
          <a:stretch/>
        </p:blipFill>
        <p:spPr>
          <a:xfrm>
            <a:off x="402265" y="659219"/>
            <a:ext cx="11459284" cy="52099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1F4D7EC-F1E6-4437-B3F1-A76539C5F00D}"/>
              </a:ext>
            </a:extLst>
          </p:cNvPr>
          <p:cNvSpPr txBox="1"/>
          <p:nvPr/>
        </p:nvSpPr>
        <p:spPr>
          <a:xfrm>
            <a:off x="2269656" y="1716719"/>
            <a:ext cx="7143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4000" b="1" dirty="0">
                <a:solidFill>
                  <a:srgbClr val="0070C0"/>
                </a:solidFill>
              </a:rPr>
              <a:t>Lista de Espera – Procedimientos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B388CA-ACA5-4A8E-9FFD-62C010154A1E}"/>
              </a:ext>
            </a:extLst>
          </p:cNvPr>
          <p:cNvSpPr txBox="1"/>
          <p:nvPr/>
        </p:nvSpPr>
        <p:spPr>
          <a:xfrm>
            <a:off x="2500787" y="4875028"/>
            <a:ext cx="622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rgbClr val="FF0000"/>
                </a:solidFill>
              </a:rPr>
              <a:t>Promedio: 406		Mediana: 249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7B14B71-5F11-4F5F-B5CF-C9AC21FCCF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29" t="41433" r="10087" b="40775"/>
          <a:stretch/>
        </p:blipFill>
        <p:spPr>
          <a:xfrm>
            <a:off x="3444948" y="2424605"/>
            <a:ext cx="4546232" cy="22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34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6D5F951-3E0E-4932-920C-0893A9304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09" t="39535" r="26570" b="28217"/>
          <a:stretch/>
        </p:blipFill>
        <p:spPr>
          <a:xfrm>
            <a:off x="425306" y="914399"/>
            <a:ext cx="10024258" cy="393404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D1E1DD4-21F1-48A0-8EEE-EEFB79D916B4}"/>
              </a:ext>
            </a:extLst>
          </p:cNvPr>
          <p:cNvSpPr txBox="1"/>
          <p:nvPr/>
        </p:nvSpPr>
        <p:spPr>
          <a:xfrm>
            <a:off x="10426998" y="1787672"/>
            <a:ext cx="587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b="1" dirty="0">
                <a:solidFill>
                  <a:srgbClr val="0070C0"/>
                </a:solidFill>
              </a:rPr>
              <a:t>54%</a:t>
            </a:r>
          </a:p>
          <a:p>
            <a:pPr algn="ctr"/>
            <a:endParaRPr lang="es-CL" sz="300" b="1" dirty="0">
              <a:solidFill>
                <a:srgbClr val="0070C0"/>
              </a:solidFill>
            </a:endParaRPr>
          </a:p>
          <a:p>
            <a:pPr algn="ctr"/>
            <a:r>
              <a:rPr lang="es-CL" b="1" dirty="0">
                <a:solidFill>
                  <a:srgbClr val="0070C0"/>
                </a:solidFill>
              </a:rPr>
              <a:t>43%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8BC9D0-AA0F-4C54-9BAA-5CDB73B658F6}"/>
              </a:ext>
            </a:extLst>
          </p:cNvPr>
          <p:cNvSpPr txBox="1"/>
          <p:nvPr/>
        </p:nvSpPr>
        <p:spPr>
          <a:xfrm>
            <a:off x="11179674" y="195694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b="1" dirty="0">
                <a:solidFill>
                  <a:srgbClr val="0070C0"/>
                </a:solidFill>
              </a:rPr>
              <a:t>97%</a:t>
            </a:r>
          </a:p>
        </p:txBody>
      </p:sp>
      <p:sp>
        <p:nvSpPr>
          <p:cNvPr id="7" name="Cerrar llave 6">
            <a:extLst>
              <a:ext uri="{FF2B5EF4-FFF2-40B4-BE49-F238E27FC236}">
                <a16:creationId xmlns:a16="http://schemas.microsoft.com/office/drawing/2014/main" id="{A9E068BF-1FA3-4E03-A461-62AC7F44702D}"/>
              </a:ext>
            </a:extLst>
          </p:cNvPr>
          <p:cNvSpPr/>
          <p:nvPr/>
        </p:nvSpPr>
        <p:spPr>
          <a:xfrm>
            <a:off x="11014017" y="1787672"/>
            <a:ext cx="165657" cy="7078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9957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D4F1DDF-3F7F-4D68-951D-9072F12FC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917350"/>
              </p:ext>
            </p:extLst>
          </p:nvPr>
        </p:nvGraphicFramePr>
        <p:xfrm>
          <a:off x="850606" y="191386"/>
          <a:ext cx="9760691" cy="6423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8059">
                  <a:extLst>
                    <a:ext uri="{9D8B030D-6E8A-4147-A177-3AD203B41FA5}">
                      <a16:colId xmlns:a16="http://schemas.microsoft.com/office/drawing/2014/main" val="781743745"/>
                    </a:ext>
                  </a:extLst>
                </a:gridCol>
                <a:gridCol w="596579">
                  <a:extLst>
                    <a:ext uri="{9D8B030D-6E8A-4147-A177-3AD203B41FA5}">
                      <a16:colId xmlns:a16="http://schemas.microsoft.com/office/drawing/2014/main" val="4244953813"/>
                    </a:ext>
                  </a:extLst>
                </a:gridCol>
                <a:gridCol w="596579">
                  <a:extLst>
                    <a:ext uri="{9D8B030D-6E8A-4147-A177-3AD203B41FA5}">
                      <a16:colId xmlns:a16="http://schemas.microsoft.com/office/drawing/2014/main" val="2289864883"/>
                    </a:ext>
                  </a:extLst>
                </a:gridCol>
                <a:gridCol w="596579">
                  <a:extLst>
                    <a:ext uri="{9D8B030D-6E8A-4147-A177-3AD203B41FA5}">
                      <a16:colId xmlns:a16="http://schemas.microsoft.com/office/drawing/2014/main" val="3522303053"/>
                    </a:ext>
                  </a:extLst>
                </a:gridCol>
                <a:gridCol w="596579">
                  <a:extLst>
                    <a:ext uri="{9D8B030D-6E8A-4147-A177-3AD203B41FA5}">
                      <a16:colId xmlns:a16="http://schemas.microsoft.com/office/drawing/2014/main" val="2042740671"/>
                    </a:ext>
                  </a:extLst>
                </a:gridCol>
                <a:gridCol w="596579">
                  <a:extLst>
                    <a:ext uri="{9D8B030D-6E8A-4147-A177-3AD203B41FA5}">
                      <a16:colId xmlns:a16="http://schemas.microsoft.com/office/drawing/2014/main" val="74313217"/>
                    </a:ext>
                  </a:extLst>
                </a:gridCol>
                <a:gridCol w="596579">
                  <a:extLst>
                    <a:ext uri="{9D8B030D-6E8A-4147-A177-3AD203B41FA5}">
                      <a16:colId xmlns:a16="http://schemas.microsoft.com/office/drawing/2014/main" val="250097467"/>
                    </a:ext>
                  </a:extLst>
                </a:gridCol>
                <a:gridCol w="596579">
                  <a:extLst>
                    <a:ext uri="{9D8B030D-6E8A-4147-A177-3AD203B41FA5}">
                      <a16:colId xmlns:a16="http://schemas.microsoft.com/office/drawing/2014/main" val="1780471774"/>
                    </a:ext>
                  </a:extLst>
                </a:gridCol>
                <a:gridCol w="596579">
                  <a:extLst>
                    <a:ext uri="{9D8B030D-6E8A-4147-A177-3AD203B41FA5}">
                      <a16:colId xmlns:a16="http://schemas.microsoft.com/office/drawing/2014/main" val="846917725"/>
                    </a:ext>
                  </a:extLst>
                </a:gridCol>
              </a:tblGrid>
              <a:tr h="189359">
                <a:tc>
                  <a:txBody>
                    <a:bodyPr/>
                    <a:lstStyle/>
                    <a:p>
                      <a:pPr algn="l" fontAlgn="ctr"/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b="1" u="none" strike="noStrike" dirty="0">
                          <a:effectLst/>
                          <a:latin typeface="+mn-lt"/>
                        </a:rPr>
                        <a:t>2016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b="1" u="none" strike="noStrike" dirty="0">
                          <a:effectLst/>
                          <a:latin typeface="+mn-lt"/>
                        </a:rPr>
                        <a:t>2017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b="1" u="none" strike="noStrike">
                          <a:effectLst/>
                          <a:latin typeface="+mn-lt"/>
                        </a:rPr>
                        <a:t>2018</a:t>
                      </a:r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b="1" u="none" strike="noStrike" dirty="0">
                          <a:effectLst/>
                          <a:latin typeface="+mn-lt"/>
                        </a:rPr>
                        <a:t>2019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b="1" u="none" strike="noStrike">
                          <a:effectLst/>
                          <a:latin typeface="+mn-lt"/>
                        </a:rPr>
                        <a:t>2022</a:t>
                      </a:r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410314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1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s-CL" sz="1200" b="1" i="0" u="none" strike="noStrike" dirty="0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b="1" u="none" strike="noStrike">
                          <a:effectLst/>
                          <a:latin typeface="+mn-lt"/>
                        </a:rPr>
                        <a:t>12.440</a:t>
                      </a:r>
                      <a:endParaRPr lang="es-CL" sz="1200" b="1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b="1" u="none" strike="noStrike">
                          <a:effectLst/>
                          <a:latin typeface="+mn-lt"/>
                        </a:rPr>
                        <a:t>1</a:t>
                      </a:r>
                      <a:endParaRPr lang="es-CL" sz="1200" b="1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b="1" u="none" strike="noStrike">
                          <a:effectLst/>
                          <a:latin typeface="+mn-lt"/>
                        </a:rPr>
                        <a:t>155</a:t>
                      </a:r>
                      <a:endParaRPr lang="es-CL" sz="1200" b="1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b="1" u="none" strike="noStrike">
                          <a:effectLst/>
                          <a:latin typeface="+mn-lt"/>
                        </a:rPr>
                        <a:t>387</a:t>
                      </a:r>
                      <a:endParaRPr lang="es-CL" sz="1200" b="1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b="1" u="none" strike="noStrike">
                          <a:effectLst/>
                          <a:latin typeface="+mn-lt"/>
                        </a:rPr>
                        <a:t>1.249</a:t>
                      </a:r>
                      <a:endParaRPr lang="es-CL" sz="1200" b="1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b="1" u="none" strike="noStrike" dirty="0">
                          <a:effectLst/>
                          <a:latin typeface="+mn-lt"/>
                        </a:rPr>
                        <a:t>2.005</a:t>
                      </a:r>
                      <a:endParaRPr lang="es-CL" sz="1200" b="1" i="0" u="none" strike="noStrike" dirty="0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b="1" u="none" strike="noStrike" dirty="0">
                          <a:effectLst/>
                          <a:latin typeface="+mn-lt"/>
                        </a:rPr>
                        <a:t>5.588</a:t>
                      </a:r>
                      <a:endParaRPr lang="es-CL" sz="1200" b="1" i="0" u="none" strike="noStrike" dirty="0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b="1" u="none" strike="noStrike" dirty="0">
                          <a:effectLst/>
                          <a:latin typeface="+mn-lt"/>
                        </a:rPr>
                        <a:t>3.055</a:t>
                      </a:r>
                      <a:endParaRPr lang="es-CL" sz="1200" b="1" i="0" u="none" strike="noStrike" dirty="0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917720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Exploración </a:t>
                      </a:r>
                      <a:r>
                        <a:rPr lang="es-MX" sz="1050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vitreoretinal</a:t>
                      </a:r>
                      <a:r>
                        <a:rPr lang="es-MX" sz="105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ambos ojos (fondo de ojo)</a:t>
                      </a:r>
                      <a:endParaRPr lang="es-MX" sz="105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3.897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467</a:t>
                      </a:r>
                      <a:endParaRPr lang="es-CL" sz="105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1.274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1.670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486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673881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MAMOGRAFIA BILATERAL (4 EXP.)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1.985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52</a:t>
                      </a:r>
                      <a:endParaRPr lang="es-CL" sz="105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61</a:t>
                      </a:r>
                      <a:endParaRPr lang="es-CL" sz="105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910</a:t>
                      </a:r>
                      <a:endParaRPr lang="es-CL" sz="105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962</a:t>
                      </a:r>
                      <a:endParaRPr lang="es-CL" sz="105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444054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GASTRODUODENOSCOPIA (INCLUYE ESOFAGOSCOPIA)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1.108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222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139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484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263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01770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>
                          <a:effectLst/>
                          <a:latin typeface="+mn-lt"/>
                        </a:rPr>
                        <a:t>COLONOSCOPIA LARGA (INCLUYE SIGMOIDOSCOPIA Y COLONOSCOPIA IZ</a:t>
                      </a:r>
                      <a:endParaRPr lang="es-MX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753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11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69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118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125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246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184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323313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 dirty="0">
                          <a:effectLst/>
                          <a:latin typeface="+mn-lt"/>
                        </a:rPr>
                        <a:t>ELECTROMIOGRAFIAS CUALQUIER REGION, POR EJ.: MUSCULOS FACIAL</a:t>
                      </a:r>
                      <a:endParaRPr lang="es-MX" sz="1050" b="0" i="0" u="none" strike="noStrike" dirty="0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556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73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87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170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81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115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29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999181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Gastroduodenoscopia (incluye esofagoscopia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531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36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110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279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effectLst/>
                          <a:latin typeface="+mn-lt"/>
                        </a:rPr>
                        <a:t>106</a:t>
                      </a:r>
                      <a:endParaRPr lang="es-CL" sz="1050" b="0" i="0" u="none" strike="noStrike" dirty="0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000022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ECOTOMOGRAFIA ABDOMINAL (INCLUYE HIGADO, VIA BILIAR, ….)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468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103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effectLst/>
                          <a:latin typeface="+mn-lt"/>
                        </a:rPr>
                        <a:t>365</a:t>
                      </a:r>
                      <a:endParaRPr lang="es-CL" sz="1050" b="0" i="0" u="none" strike="noStrike" dirty="0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20152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&amp; TONOMETRIA APLANATICA, C/OJO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401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341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60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168876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u="none" strike="noStrike">
                          <a:effectLst/>
                          <a:latin typeface="+mn-lt"/>
                        </a:rPr>
                        <a:t>E.C.G. CONTINUO (TEST HOLTER O SIMILARES, POR EJ. VARIABILID</a:t>
                      </a:r>
                      <a:endParaRPr lang="pt-BR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346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 dirty="0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111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141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74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270202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>
                          <a:effectLst/>
                          <a:latin typeface="+mn-lt"/>
                        </a:rPr>
                        <a:t>E.E.G. DE 16 O MAS CANALES (INCLUYE EL COD. 11-01-006)</a:t>
                      </a:r>
                      <a:endParaRPr lang="es-MX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345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33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27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139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52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81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13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306982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>
                          <a:effectLst/>
                          <a:latin typeface="+mn-lt"/>
                        </a:rPr>
                        <a:t>E.E.G. POST-PRIVACION DE SUENO (INCLUYE CODIGO 11-01-004) EQ</a:t>
                      </a:r>
                      <a:endParaRPr lang="es-MX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305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38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24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14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27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160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42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19815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# - EN ADULTOS (AUDIOGRAMA)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294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201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93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957483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# IMPEDANCIOMETRIA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250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 dirty="0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221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29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22420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# PRUEBA DE AUDIFONOS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237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 dirty="0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225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12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528931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>
                          <a:effectLst/>
                          <a:latin typeface="+mn-lt"/>
                        </a:rPr>
                        <a:t>&amp; E.C.G. DE REPOSO (INCLUYE MINIMO 12 DERIVACIONES Y 4 COMPL</a:t>
                      </a:r>
                      <a:endParaRPr lang="es-MX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211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44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167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767958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>
                          <a:effectLst/>
                          <a:latin typeface="+mn-lt"/>
                        </a:rPr>
                        <a:t>(OFTALMOLOGIA) Oftalmo-&amp; Retinografía, ambos ojos</a:t>
                      </a:r>
                      <a:endParaRPr lang="es-MX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209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180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4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19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6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061213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# - EN NINOS (AUDIOGRAMA)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144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107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37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865500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>
                          <a:effectLst/>
                          <a:latin typeface="+mn-lt"/>
                        </a:rPr>
                        <a:t># VIII PAR, ESTUDIO DE (EXAMEN COCLEOVESTIBULAR) (INCLUYE A</a:t>
                      </a:r>
                      <a:endParaRPr lang="es-MX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111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96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15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580513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>
                          <a:effectLst/>
                          <a:latin typeface="+mn-lt"/>
                        </a:rPr>
                        <a:t>E.E.G. POST-PRIVACION DE SUENO (INCLUYE CODIGO 11-01-006). E</a:t>
                      </a:r>
                      <a:endParaRPr lang="es-MX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62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4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44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effectLst/>
                          <a:latin typeface="+mn-lt"/>
                        </a:rPr>
                        <a:t>12</a:t>
                      </a:r>
                      <a:endParaRPr lang="es-CL" sz="1050" b="0" i="0" u="none" strike="noStrike" dirty="0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309319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&amp; CAMPIMETRIA COMPUTARIZADA, C/OJO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36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18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18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736463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>
                          <a:effectLst/>
                          <a:latin typeface="+mn-lt"/>
                        </a:rPr>
                        <a:t>&amp; TRATAMIENTO ORTOPTICO Y/ O PLEOPTICO (POR SESION) , AMBOS</a:t>
                      </a:r>
                      <a:endParaRPr lang="es-MX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34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17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effectLst/>
                          <a:latin typeface="+mn-lt"/>
                        </a:rPr>
                        <a:t>17</a:t>
                      </a:r>
                      <a:endParaRPr lang="es-CL" sz="1050" b="0" i="0" u="none" strike="noStrike" dirty="0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057186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ECOTOMOGRAFÍA MAMARIA BILATERAL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26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 dirty="0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25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30811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u="none" strike="noStrike">
                          <a:effectLst/>
                          <a:latin typeface="+mn-lt"/>
                        </a:rPr>
                        <a:t>ANGIOGRAFIA DE RETINA O DE IRIS, (CON FLUORESCEINA O SIM.),</a:t>
                      </a:r>
                      <a:endParaRPr lang="pt-BR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25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17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8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021261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&amp; PERIMETRIA DE GOLDMAN O PERIMETRIA CINETICA, C/OJO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25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12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13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678865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&amp; RETINOGRAFIA, AMBOS OJOS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18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 dirty="0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14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effectLst/>
                          <a:latin typeface="+mn-lt"/>
                        </a:rPr>
                        <a:t>4</a:t>
                      </a:r>
                      <a:endParaRPr lang="es-CL" sz="1050" b="0" i="0" u="none" strike="noStrike" dirty="0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04514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YEYUNO-ILEOSCOPIA (INCLUYE ESOFAGO-GASTRO-DUODENOSCOPIA)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15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3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effectLst/>
                          <a:latin typeface="+mn-lt"/>
                        </a:rPr>
                        <a:t>2</a:t>
                      </a:r>
                      <a:endParaRPr lang="es-CL" sz="1050" b="0" i="0" u="none" strike="noStrike" dirty="0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8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973465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&amp; CURVA DE TENSION APLANATICA (POR CADA DIA), C/OJO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15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7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8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9244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# AUDIOMETRIA POR POTENCIALES EVOCADOS ( ADULTOS O NINOS )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13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effectLst/>
                          <a:latin typeface="+mn-lt"/>
                        </a:rPr>
                        <a:t>10</a:t>
                      </a:r>
                      <a:endParaRPr lang="es-CL" sz="1050" b="0" i="0" u="none" strike="noStrike" dirty="0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3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253956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&amp; TOPOGRAFIA CORNEAL COMPUTARIZADA, C/OJO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5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5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823451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&amp; EXPLORACION SENSORIOMOTORA: ESTRABISMO, ESTUDIO COMPLETO ,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4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effectLst/>
                          <a:latin typeface="+mn-lt"/>
                        </a:rPr>
                        <a:t>2</a:t>
                      </a:r>
                      <a:endParaRPr lang="es-CL" sz="1050" b="0" i="0" u="none" strike="noStrike" dirty="0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effectLst/>
                          <a:latin typeface="+mn-lt"/>
                        </a:rPr>
                        <a:t>2</a:t>
                      </a:r>
                      <a:endParaRPr lang="es-CL" sz="1050" b="0" i="0" u="none" strike="noStrike" dirty="0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606094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NASOFARINGOLARINGOFIBROSCOPIA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3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2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effectLst/>
                          <a:latin typeface="+mn-lt"/>
                        </a:rPr>
                        <a:t>1</a:t>
                      </a:r>
                      <a:endParaRPr lang="es-CL" sz="1050" b="0" i="0" u="none" strike="noStrike" dirty="0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157774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(RADIOLOGIA SIMPLE) Columna-Columna dorsal o dorsolumbar ….)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 dirty="0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 dirty="0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724151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VIA LAGRIMAL,CATETERISMO O SONDAJE EN ADULTOS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effectLst/>
                          <a:latin typeface="+mn-lt"/>
                        </a:rPr>
                        <a:t>1</a:t>
                      </a:r>
                      <a:endParaRPr lang="es-CL" sz="1050" b="0" i="0" u="none" strike="noStrike" dirty="0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 dirty="0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486565"/>
                  </a:ext>
                </a:extLst>
              </a:tr>
              <a:tr h="1777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>
                          <a:effectLst/>
                          <a:latin typeface="+mn-lt"/>
                        </a:rPr>
                        <a:t>Ecotomografía abdominal (incluye hígado, vía biliar, vesícula, páncreas, ...)</a:t>
                      </a:r>
                      <a:endParaRPr lang="es-MX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 dirty="0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u="none" strike="noStrike" dirty="0">
                          <a:effectLst/>
                          <a:latin typeface="+mn-lt"/>
                        </a:rPr>
                        <a:t>0</a:t>
                      </a:r>
                      <a:endParaRPr lang="es-CL" sz="1050" b="0" i="0" u="none" strike="noStrike" dirty="0">
                        <a:solidFill>
                          <a:srgbClr val="212529"/>
                        </a:solidFill>
                        <a:effectLst/>
                        <a:latin typeface="+mn-lt"/>
                      </a:endParaRPr>
                    </a:p>
                  </a:txBody>
                  <a:tcPr marL="6709" marR="6709" marT="67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31049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3FD5909-0E3D-47CD-9F74-55E4D0140F9A}"/>
              </a:ext>
            </a:extLst>
          </p:cNvPr>
          <p:cNvSpPr txBox="1"/>
          <p:nvPr/>
        </p:nvSpPr>
        <p:spPr>
          <a:xfrm>
            <a:off x="10964589" y="543662"/>
            <a:ext cx="58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b="1" dirty="0">
                <a:solidFill>
                  <a:srgbClr val="0070C0"/>
                </a:solidFill>
              </a:rPr>
              <a:t>47%</a:t>
            </a:r>
          </a:p>
        </p:txBody>
      </p:sp>
      <p:sp>
        <p:nvSpPr>
          <p:cNvPr id="6" name="Cerrar llave 5">
            <a:extLst>
              <a:ext uri="{FF2B5EF4-FFF2-40B4-BE49-F238E27FC236}">
                <a16:creationId xmlns:a16="http://schemas.microsoft.com/office/drawing/2014/main" id="{6B5FF5C1-A385-4333-87CC-F40998D7915A}"/>
              </a:ext>
            </a:extLst>
          </p:cNvPr>
          <p:cNvSpPr/>
          <p:nvPr/>
        </p:nvSpPr>
        <p:spPr>
          <a:xfrm>
            <a:off x="10728251" y="552893"/>
            <a:ext cx="159489" cy="4359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5905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646966"/>
            <a:ext cx="10515600" cy="2604423"/>
          </a:xfrm>
        </p:spPr>
        <p:txBody>
          <a:bodyPr/>
          <a:lstStyle/>
          <a:p>
            <a:pPr marL="0" indent="0" algn="ctr">
              <a:buNone/>
            </a:pPr>
            <a:r>
              <a:rPr lang="es-CL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Gracias por </a:t>
            </a:r>
            <a:r>
              <a:rPr lang="es-CL" b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 asistencia</a:t>
            </a:r>
            <a:endParaRPr lang="es-CL" b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endParaRPr lang="es-CL" b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749" y="758916"/>
            <a:ext cx="2316681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3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2517E68-6ADA-433E-BAC0-E12C0DC9D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19" t="33333" r="10087" b="60161"/>
          <a:stretch/>
        </p:blipFill>
        <p:spPr>
          <a:xfrm>
            <a:off x="402265" y="659219"/>
            <a:ext cx="11459284" cy="52099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1F4D7EC-F1E6-4437-B3F1-A76539C5F00D}"/>
              </a:ext>
            </a:extLst>
          </p:cNvPr>
          <p:cNvSpPr txBox="1"/>
          <p:nvPr/>
        </p:nvSpPr>
        <p:spPr>
          <a:xfrm>
            <a:off x="2003543" y="1716719"/>
            <a:ext cx="7675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4000" b="1" dirty="0">
                <a:solidFill>
                  <a:srgbClr val="0070C0"/>
                </a:solidFill>
              </a:rPr>
              <a:t>Lista de Espera - Consultas Médicas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6E9C09C-211E-4331-9085-C0027AAD74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19" t="42086" r="70254" b="40775"/>
          <a:stretch/>
        </p:blipFill>
        <p:spPr>
          <a:xfrm>
            <a:off x="3682187" y="2867573"/>
            <a:ext cx="3857245" cy="182940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5B388CA-ACA5-4A8E-9FFD-62C010154A1E}"/>
              </a:ext>
            </a:extLst>
          </p:cNvPr>
          <p:cNvSpPr txBox="1"/>
          <p:nvPr/>
        </p:nvSpPr>
        <p:spPr>
          <a:xfrm>
            <a:off x="2500787" y="4875028"/>
            <a:ext cx="622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rgbClr val="FF0000"/>
                </a:solidFill>
              </a:rPr>
              <a:t>Promedio: 309		Mediana: 214</a:t>
            </a:r>
          </a:p>
        </p:txBody>
      </p:sp>
    </p:spTree>
    <p:extLst>
      <p:ext uri="{BB962C8B-B14F-4D97-AF65-F5344CB8AC3E}">
        <p14:creationId xmlns:p14="http://schemas.microsoft.com/office/powerpoint/2010/main" val="16305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5C86D3C-F637-41A8-B267-1350AF2405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11" t="40667" r="30649" b="11937"/>
          <a:stretch/>
        </p:blipFill>
        <p:spPr>
          <a:xfrm>
            <a:off x="1733107" y="1007293"/>
            <a:ext cx="8516678" cy="530002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D7BFEFD-2DB5-4C12-AA11-5186E2901FC4}"/>
              </a:ext>
            </a:extLst>
          </p:cNvPr>
          <p:cNvSpPr/>
          <p:nvPr/>
        </p:nvSpPr>
        <p:spPr>
          <a:xfrm>
            <a:off x="9112101" y="1007295"/>
            <a:ext cx="1222745" cy="5300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7670AC-1571-4EFE-B992-FE5BBCC45F80}"/>
              </a:ext>
            </a:extLst>
          </p:cNvPr>
          <p:cNvSpPr txBox="1"/>
          <p:nvPr/>
        </p:nvSpPr>
        <p:spPr>
          <a:xfrm>
            <a:off x="9363433" y="1765000"/>
            <a:ext cx="58701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b="1" dirty="0">
                <a:solidFill>
                  <a:srgbClr val="FF0000"/>
                </a:solidFill>
              </a:rPr>
              <a:t>80%</a:t>
            </a:r>
          </a:p>
          <a:p>
            <a:pPr algn="ctr"/>
            <a:endParaRPr lang="es-CL" sz="300" b="1" dirty="0">
              <a:solidFill>
                <a:srgbClr val="FF0000"/>
              </a:solidFill>
            </a:endParaRPr>
          </a:p>
          <a:p>
            <a:pPr algn="ctr"/>
            <a:r>
              <a:rPr lang="es-CL" b="1" dirty="0">
                <a:solidFill>
                  <a:srgbClr val="FF0000"/>
                </a:solidFill>
              </a:rPr>
              <a:t>7%</a:t>
            </a:r>
          </a:p>
          <a:p>
            <a:pPr algn="ctr"/>
            <a:endParaRPr lang="es-CL" sz="300" b="1" dirty="0">
              <a:solidFill>
                <a:srgbClr val="FF0000"/>
              </a:solidFill>
            </a:endParaRPr>
          </a:p>
          <a:p>
            <a:pPr algn="ctr"/>
            <a:r>
              <a:rPr lang="es-CL" b="1" dirty="0">
                <a:solidFill>
                  <a:srgbClr val="FF0000"/>
                </a:solidFill>
              </a:rPr>
              <a:t>5%</a:t>
            </a:r>
          </a:p>
          <a:p>
            <a:pPr algn="ctr"/>
            <a:endParaRPr lang="es-CL" sz="300" b="1" dirty="0">
              <a:solidFill>
                <a:srgbClr val="FF0000"/>
              </a:solidFill>
            </a:endParaRPr>
          </a:p>
          <a:p>
            <a:pPr algn="ctr"/>
            <a:r>
              <a:rPr lang="es-CL" b="1" dirty="0">
                <a:solidFill>
                  <a:srgbClr val="FF0000"/>
                </a:solidFill>
              </a:rPr>
              <a:t>2%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08F694A-23D5-464A-810E-D141FDF7DED9}"/>
              </a:ext>
            </a:extLst>
          </p:cNvPr>
          <p:cNvSpPr txBox="1"/>
          <p:nvPr/>
        </p:nvSpPr>
        <p:spPr>
          <a:xfrm>
            <a:off x="2852182" y="447439"/>
            <a:ext cx="667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>
                <a:solidFill>
                  <a:srgbClr val="0070C0"/>
                </a:solidFill>
              </a:rPr>
              <a:t>Total LE Consultas Médicas según Establecimiento de Destino</a:t>
            </a:r>
          </a:p>
        </p:txBody>
      </p:sp>
    </p:spTree>
    <p:extLst>
      <p:ext uri="{BB962C8B-B14F-4D97-AF65-F5344CB8AC3E}">
        <p14:creationId xmlns:p14="http://schemas.microsoft.com/office/powerpoint/2010/main" val="243150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D7A91B8-A94A-4850-A2FB-6323BBAB85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96" t="19070" r="16802" b="4806"/>
          <a:stretch/>
        </p:blipFill>
        <p:spPr>
          <a:xfrm>
            <a:off x="1297172" y="163079"/>
            <a:ext cx="8527311" cy="653184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BAB69AC-83A5-4E7B-8DAF-9E1A0C76BFBD}"/>
              </a:ext>
            </a:extLst>
          </p:cNvPr>
          <p:cNvSpPr/>
          <p:nvPr/>
        </p:nvSpPr>
        <p:spPr>
          <a:xfrm>
            <a:off x="7081273" y="1010084"/>
            <a:ext cx="350874" cy="21265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989B5F1-EC86-411A-B844-F72BCE94D234}"/>
              </a:ext>
            </a:extLst>
          </p:cNvPr>
          <p:cNvSpPr/>
          <p:nvPr/>
        </p:nvSpPr>
        <p:spPr>
          <a:xfrm>
            <a:off x="1460193" y="1010084"/>
            <a:ext cx="3048011" cy="3328000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D89623-FC62-442C-AC73-CD84333B5100}"/>
              </a:ext>
            </a:extLst>
          </p:cNvPr>
          <p:cNvSpPr txBox="1"/>
          <p:nvPr/>
        </p:nvSpPr>
        <p:spPr>
          <a:xfrm>
            <a:off x="5207719" y="2489418"/>
            <a:ext cx="58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b="1" dirty="0">
                <a:solidFill>
                  <a:srgbClr val="0070C0"/>
                </a:solidFill>
              </a:rPr>
              <a:t>80%</a:t>
            </a:r>
          </a:p>
        </p:txBody>
      </p:sp>
      <p:sp>
        <p:nvSpPr>
          <p:cNvPr id="8" name="Cerrar llave 7">
            <a:extLst>
              <a:ext uri="{FF2B5EF4-FFF2-40B4-BE49-F238E27FC236}">
                <a16:creationId xmlns:a16="http://schemas.microsoft.com/office/drawing/2014/main" id="{6D6E77A8-7E06-4552-A0AA-55B02A83AC81}"/>
              </a:ext>
            </a:extLst>
          </p:cNvPr>
          <p:cNvSpPr/>
          <p:nvPr/>
        </p:nvSpPr>
        <p:spPr>
          <a:xfrm>
            <a:off x="4671225" y="1010084"/>
            <a:ext cx="439503" cy="3328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F7672C1-7BE8-4C1A-80A1-491AE0528A7B}"/>
              </a:ext>
            </a:extLst>
          </p:cNvPr>
          <p:cNvSpPr txBox="1"/>
          <p:nvPr/>
        </p:nvSpPr>
        <p:spPr>
          <a:xfrm>
            <a:off x="219876" y="2304752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13 de 45</a:t>
            </a:r>
          </a:p>
        </p:txBody>
      </p:sp>
    </p:spTree>
    <p:extLst>
      <p:ext uri="{BB962C8B-B14F-4D97-AF65-F5344CB8AC3E}">
        <p14:creationId xmlns:p14="http://schemas.microsoft.com/office/powerpoint/2010/main" val="310911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022F598-E823-4B26-B711-34C3D93837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58" t="19225" r="16540" b="10698"/>
          <a:stretch/>
        </p:blipFill>
        <p:spPr>
          <a:xfrm>
            <a:off x="1350332" y="712380"/>
            <a:ext cx="8527311" cy="601301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3C9981F-8F8B-40E4-ABFF-480B9768B0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96" t="19070" r="16802" b="74899"/>
          <a:stretch/>
        </p:blipFill>
        <p:spPr>
          <a:xfrm>
            <a:off x="1297172" y="163079"/>
            <a:ext cx="8527311" cy="51740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7C4056F-70EC-492E-B9A3-F2F002BF9860}"/>
              </a:ext>
            </a:extLst>
          </p:cNvPr>
          <p:cNvSpPr/>
          <p:nvPr/>
        </p:nvSpPr>
        <p:spPr>
          <a:xfrm>
            <a:off x="7102539" y="1786269"/>
            <a:ext cx="350874" cy="21265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901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5A3EC19-6715-474B-8B2B-5BB7BF74095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A12ADC-4936-467D-AB63-EA1D9F5A2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FFC8D20-91EA-42FB-AD5B-D9E9FB533338}"/>
              </a:ext>
            </a:extLst>
          </p:cNvPr>
          <p:cNvSpPr/>
          <p:nvPr/>
        </p:nvSpPr>
        <p:spPr>
          <a:xfrm>
            <a:off x="255181" y="4529470"/>
            <a:ext cx="9462977" cy="2232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686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2517E68-6ADA-433E-BAC0-E12C0DC9D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19" t="33333" r="10087" b="60161"/>
          <a:stretch/>
        </p:blipFill>
        <p:spPr>
          <a:xfrm>
            <a:off x="402265" y="659219"/>
            <a:ext cx="11459284" cy="52099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1F4D7EC-F1E6-4437-B3F1-A76539C5F00D}"/>
              </a:ext>
            </a:extLst>
          </p:cNvPr>
          <p:cNvSpPr txBox="1"/>
          <p:nvPr/>
        </p:nvSpPr>
        <p:spPr>
          <a:xfrm>
            <a:off x="2554145" y="1716719"/>
            <a:ext cx="6574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4000" b="1" dirty="0">
                <a:solidFill>
                  <a:srgbClr val="0070C0"/>
                </a:solidFill>
              </a:rPr>
              <a:t>Lista de Espera - Odontológica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B388CA-ACA5-4A8E-9FFD-62C010154A1E}"/>
              </a:ext>
            </a:extLst>
          </p:cNvPr>
          <p:cNvSpPr txBox="1"/>
          <p:nvPr/>
        </p:nvSpPr>
        <p:spPr>
          <a:xfrm>
            <a:off x="2500787" y="4875028"/>
            <a:ext cx="622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rgbClr val="FF0000"/>
                </a:solidFill>
              </a:rPr>
              <a:t>Promedio: 424		Mediana: 232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857DC2C-D53E-48DD-AD46-310376DEC6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46" t="41987" r="50586" b="40775"/>
          <a:stretch/>
        </p:blipFill>
        <p:spPr>
          <a:xfrm>
            <a:off x="3508744" y="2732247"/>
            <a:ext cx="4263656" cy="210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34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97976D6-AC65-4D44-95A3-C2EAF48A2152}"/>
              </a:ext>
            </a:extLst>
          </p:cNvPr>
          <p:cNvSpPr txBox="1"/>
          <p:nvPr/>
        </p:nvSpPr>
        <p:spPr>
          <a:xfrm>
            <a:off x="2214223" y="447439"/>
            <a:ext cx="7309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>
                <a:solidFill>
                  <a:srgbClr val="0070C0"/>
                </a:solidFill>
              </a:rPr>
              <a:t>Total LE Consultas Odontológicas según Establecimiento de Destino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A431712-281F-4155-98E4-0BA728C61A2B}"/>
              </a:ext>
            </a:extLst>
          </p:cNvPr>
          <p:cNvSpPr txBox="1"/>
          <p:nvPr/>
        </p:nvSpPr>
        <p:spPr>
          <a:xfrm>
            <a:off x="10050189" y="2149179"/>
            <a:ext cx="587019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b="1" dirty="0">
                <a:solidFill>
                  <a:srgbClr val="0070C0"/>
                </a:solidFill>
              </a:rPr>
              <a:t>84%</a:t>
            </a:r>
          </a:p>
          <a:p>
            <a:pPr algn="ctr"/>
            <a:endParaRPr lang="es-CL" sz="600" b="1" dirty="0">
              <a:solidFill>
                <a:srgbClr val="0070C0"/>
              </a:solidFill>
            </a:endParaRPr>
          </a:p>
          <a:p>
            <a:pPr algn="ctr"/>
            <a:r>
              <a:rPr lang="es-CL" b="1" dirty="0">
                <a:solidFill>
                  <a:srgbClr val="0070C0"/>
                </a:solidFill>
              </a:rPr>
              <a:t>12%</a:t>
            </a:r>
          </a:p>
          <a:p>
            <a:pPr algn="ctr"/>
            <a:endParaRPr lang="es-CL" sz="600" b="1" dirty="0">
              <a:solidFill>
                <a:srgbClr val="0070C0"/>
              </a:solidFill>
            </a:endParaRPr>
          </a:p>
          <a:p>
            <a:pPr algn="ctr"/>
            <a:r>
              <a:rPr lang="es-CL" b="1" dirty="0">
                <a:solidFill>
                  <a:srgbClr val="0070C0"/>
                </a:solidFill>
              </a:rPr>
              <a:t>4%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7895FAD-C3FA-48DF-A94C-4931627ED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4" t="48682" r="36250" b="34729"/>
          <a:stretch/>
        </p:blipFill>
        <p:spPr>
          <a:xfrm>
            <a:off x="1034888" y="1617548"/>
            <a:ext cx="8811818" cy="226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04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490F4E-2865-491A-B2E3-D691F6354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09" t="36124" r="16629" b="25581"/>
          <a:stretch/>
        </p:blipFill>
        <p:spPr>
          <a:xfrm>
            <a:off x="648600" y="903767"/>
            <a:ext cx="10894799" cy="417859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BA19F46-FB3A-442F-ABFE-B73346E58576}"/>
              </a:ext>
            </a:extLst>
          </p:cNvPr>
          <p:cNvSpPr/>
          <p:nvPr/>
        </p:nvSpPr>
        <p:spPr>
          <a:xfrm>
            <a:off x="6336995" y="2413589"/>
            <a:ext cx="350874" cy="21265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14AFB53-EE0D-4DEA-9E70-407FD26DEE2A}"/>
              </a:ext>
            </a:extLst>
          </p:cNvPr>
          <p:cNvSpPr/>
          <p:nvPr/>
        </p:nvSpPr>
        <p:spPr>
          <a:xfrm>
            <a:off x="6808371" y="2413589"/>
            <a:ext cx="350874" cy="21265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AF39BA8-C92C-4ADD-B132-87E785494841}"/>
              </a:ext>
            </a:extLst>
          </p:cNvPr>
          <p:cNvSpPr/>
          <p:nvPr/>
        </p:nvSpPr>
        <p:spPr>
          <a:xfrm>
            <a:off x="7822008" y="2413589"/>
            <a:ext cx="350874" cy="21265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1592960-452F-4580-A51B-2F2D618E4436}"/>
              </a:ext>
            </a:extLst>
          </p:cNvPr>
          <p:cNvSpPr/>
          <p:nvPr/>
        </p:nvSpPr>
        <p:spPr>
          <a:xfrm>
            <a:off x="8335915" y="2066259"/>
            <a:ext cx="350874" cy="157007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84765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1280</Words>
  <Application>Microsoft Office PowerPoint</Application>
  <PresentationFormat>Panorámica</PresentationFormat>
  <Paragraphs>730</Paragraphs>
  <Slides>18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Arial Unicode MS</vt:lpstr>
      <vt:lpstr>Calibri</vt:lpstr>
      <vt:lpstr>Calibri Light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Equipo: MXL60910ZS</dc:creator>
  <cp:lastModifiedBy>Usuario</cp:lastModifiedBy>
  <cp:revision>23</cp:revision>
  <dcterms:created xsi:type="dcterms:W3CDTF">2022-01-13T15:29:03Z</dcterms:created>
  <dcterms:modified xsi:type="dcterms:W3CDTF">2022-04-27T17:03:37Z</dcterms:modified>
</cp:coreProperties>
</file>